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"/>
  </p:handoutMasterIdLst>
  <p:sldIdLst>
    <p:sldId id="256" r:id="rId2"/>
    <p:sldId id="257" r:id="rId3"/>
  </p:sldIdLst>
  <p:sldSz cx="6858000" cy="9144000" type="screen4x3"/>
  <p:notesSz cx="6667500" cy="9801225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32787"/>
    <p:restoredTop sz="90929"/>
  </p:normalViewPr>
  <p:slideViewPr>
    <p:cSldViewPr showGuides="1">
      <p:cViewPr>
        <p:scale>
          <a:sx n="80" d="100"/>
          <a:sy n="80" d="100"/>
        </p:scale>
        <p:origin x="-3876" y="-24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89250" cy="49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DE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10688"/>
            <a:ext cx="2889250" cy="49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310688"/>
            <a:ext cx="2889250" cy="49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F8B7C04-1640-4C02-A4A8-FB3D90D9724C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45614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17D593-AF1B-44E3-8704-09E6B20DEA74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7792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D011EA-F824-456C-878F-8055324D57D3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6881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AB73DE-6B1A-481E-875D-63F660AFF140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5691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52E742-4B1A-4F74-B4A0-BF2762CCD3B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2419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0CA756-077D-4F8D-923C-BD873ABCCF6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9038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9420A8-8D83-4E64-A426-EC478915D220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0643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C0F5B2-175C-47A3-B7BD-F7D3D71D6D2F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9275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8E416B-EDEC-453C-9485-5694053F950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18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6C2DB0-5DCD-450C-B5B5-C6345E124132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6423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044292-A215-46A3-9E5A-3B0770A3467F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9866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9629DD-9DD8-436F-ADC4-70AB0F84DA40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4092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B18FAB3-8BBB-42C8-8332-8C4A5AD73CBC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6" name="Text Box 38"/>
          <p:cNvSpPr txBox="1">
            <a:spLocks noChangeArrowheads="1"/>
          </p:cNvSpPr>
          <p:nvPr/>
        </p:nvSpPr>
        <p:spPr bwMode="auto">
          <a:xfrm>
            <a:off x="794984" y="1024712"/>
            <a:ext cx="5257800" cy="2000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de-DE" b="1" u="sng" dirty="0" smtClean="0">
                <a:latin typeface="Arial" charset="0"/>
              </a:rPr>
              <a:t>Anti-human VEGF-C #9E7</a:t>
            </a:r>
          </a:p>
          <a:p>
            <a:pPr algn="ctr"/>
            <a:r>
              <a:rPr lang="de-DE" sz="1600" dirty="0" smtClean="0">
                <a:latin typeface="Arial" charset="0"/>
              </a:rPr>
              <a:t>(</a:t>
            </a:r>
            <a:r>
              <a:rPr lang="de-DE" sz="1600" dirty="0" err="1" smtClean="0">
                <a:latin typeface="Arial" charset="0"/>
              </a:rPr>
              <a:t>Cat</a:t>
            </a:r>
            <a:r>
              <a:rPr lang="de-DE" sz="1600" dirty="0" smtClean="0">
                <a:latin typeface="Arial" charset="0"/>
              </a:rPr>
              <a:t>. #101-M90)</a:t>
            </a:r>
            <a:endParaRPr lang="de-DE" sz="1600" dirty="0">
              <a:latin typeface="Arial" charset="0"/>
            </a:endParaRPr>
          </a:p>
          <a:p>
            <a:pPr algn="ctr"/>
            <a:endParaRPr lang="de-DE" sz="1200" b="1" dirty="0" smtClean="0">
              <a:latin typeface="Arial" charset="0"/>
            </a:endParaRPr>
          </a:p>
          <a:p>
            <a:pPr algn="ctr"/>
            <a:endParaRPr lang="de-DE" sz="1200" b="1" dirty="0">
              <a:latin typeface="Arial" charset="0"/>
            </a:endParaRPr>
          </a:p>
          <a:p>
            <a:pPr algn="ctr"/>
            <a:endParaRPr lang="de-DE" sz="1200" b="1" dirty="0" smtClean="0">
              <a:latin typeface="Arial" charset="0"/>
            </a:endParaRPr>
          </a:p>
          <a:p>
            <a:pPr algn="ctr"/>
            <a:endParaRPr lang="de-DE" sz="1200" b="1" dirty="0">
              <a:latin typeface="Arial" charset="0"/>
            </a:endParaRPr>
          </a:p>
          <a:p>
            <a:pPr algn="just"/>
            <a:r>
              <a:rPr lang="de-DE" sz="1200" dirty="0" err="1" smtClean="0">
                <a:latin typeface="Arial" charset="0"/>
              </a:rPr>
              <a:t>Immunohistochemistry</a:t>
            </a:r>
            <a:r>
              <a:rPr lang="de-DE" sz="1200" dirty="0" smtClean="0">
                <a:latin typeface="Arial" charset="0"/>
              </a:rPr>
              <a:t> </a:t>
            </a:r>
            <a:r>
              <a:rPr lang="de-DE" sz="1200" dirty="0" err="1" smtClean="0">
                <a:latin typeface="Arial" charset="0"/>
              </a:rPr>
              <a:t>with</a:t>
            </a:r>
            <a:r>
              <a:rPr lang="de-DE" sz="1200" dirty="0">
                <a:latin typeface="Arial" charset="0"/>
              </a:rPr>
              <a:t> </a:t>
            </a:r>
            <a:r>
              <a:rPr lang="de-DE" sz="1200" dirty="0" smtClean="0">
                <a:latin typeface="Arial" charset="0"/>
              </a:rPr>
              <a:t>paraffin-</a:t>
            </a:r>
            <a:r>
              <a:rPr lang="de-DE" sz="1200" dirty="0" err="1" smtClean="0">
                <a:latin typeface="Arial" charset="0"/>
              </a:rPr>
              <a:t>embedded</a:t>
            </a:r>
            <a:r>
              <a:rPr lang="de-DE" sz="1200" dirty="0" smtClean="0">
                <a:latin typeface="Arial" charset="0"/>
              </a:rPr>
              <a:t> </a:t>
            </a:r>
            <a:r>
              <a:rPr lang="de-DE" sz="1200" dirty="0" err="1" smtClean="0">
                <a:latin typeface="Arial" charset="0"/>
              </a:rPr>
              <a:t>section</a:t>
            </a:r>
            <a:r>
              <a:rPr lang="de-DE" sz="1200" dirty="0" smtClean="0">
                <a:latin typeface="Arial" charset="0"/>
              </a:rPr>
              <a:t> </a:t>
            </a:r>
            <a:r>
              <a:rPr lang="de-DE" sz="1200" dirty="0" err="1" smtClean="0">
                <a:latin typeface="Arial" charset="0"/>
              </a:rPr>
              <a:t>of</a:t>
            </a:r>
            <a:r>
              <a:rPr lang="de-DE" sz="1200" dirty="0" smtClean="0">
                <a:latin typeface="Arial" charset="0"/>
              </a:rPr>
              <a:t> human </a:t>
            </a:r>
            <a:r>
              <a:rPr lang="de-DE" sz="1200" dirty="0" err="1" smtClean="0">
                <a:latin typeface="Arial" charset="0"/>
              </a:rPr>
              <a:t>colon</a:t>
            </a:r>
            <a:r>
              <a:rPr lang="de-DE" sz="1200" dirty="0" smtClean="0">
                <a:latin typeface="Arial" charset="0"/>
              </a:rPr>
              <a:t> </a:t>
            </a:r>
            <a:r>
              <a:rPr lang="de-DE" sz="1200" dirty="0" err="1" smtClean="0">
                <a:latin typeface="Arial" charset="0"/>
              </a:rPr>
              <a:t>carcinoma</a:t>
            </a:r>
            <a:r>
              <a:rPr lang="de-DE" sz="1200" dirty="0" smtClean="0">
                <a:latin typeface="Arial" charset="0"/>
              </a:rPr>
              <a:t> </a:t>
            </a:r>
            <a:r>
              <a:rPr lang="de-DE" sz="1200" dirty="0" err="1" smtClean="0">
                <a:latin typeface="Arial" charset="0"/>
              </a:rPr>
              <a:t>tissue</a:t>
            </a:r>
            <a:r>
              <a:rPr lang="de-DE" sz="1200" dirty="0" smtClean="0">
                <a:latin typeface="Arial" charset="0"/>
              </a:rPr>
              <a:t>. </a:t>
            </a:r>
            <a:endParaRPr lang="de-DE" sz="1200" dirty="0">
              <a:latin typeface="Arial" charset="0"/>
            </a:endParaRPr>
          </a:p>
          <a:p>
            <a:pPr algn="just"/>
            <a:endParaRPr lang="de-DE" sz="1200" dirty="0">
              <a:latin typeface="Arial" charset="0"/>
            </a:endParaRPr>
          </a:p>
        </p:txBody>
      </p:sp>
      <p:grpSp>
        <p:nvGrpSpPr>
          <p:cNvPr id="29" name="Gruppieren 28"/>
          <p:cNvGrpSpPr/>
          <p:nvPr/>
        </p:nvGrpSpPr>
        <p:grpSpPr>
          <a:xfrm>
            <a:off x="-4762" y="113401"/>
            <a:ext cx="6602114" cy="8982884"/>
            <a:chOff x="-4762" y="113401"/>
            <a:chExt cx="6602114" cy="8982884"/>
          </a:xfrm>
        </p:grpSpPr>
        <p:grpSp>
          <p:nvGrpSpPr>
            <p:cNvPr id="30" name="Gruppieren 29"/>
            <p:cNvGrpSpPr/>
            <p:nvPr/>
          </p:nvGrpSpPr>
          <p:grpSpPr>
            <a:xfrm>
              <a:off x="180014" y="113401"/>
              <a:ext cx="6417338" cy="680151"/>
              <a:chOff x="180014" y="113401"/>
              <a:chExt cx="6417338" cy="680151"/>
            </a:xfrm>
          </p:grpSpPr>
          <p:sp>
            <p:nvSpPr>
              <p:cNvPr id="32" name="Line 5"/>
              <p:cNvSpPr>
                <a:spLocks noChangeShapeType="1"/>
              </p:cNvSpPr>
              <p:nvPr/>
            </p:nvSpPr>
            <p:spPr bwMode="auto">
              <a:xfrm>
                <a:off x="260648" y="790575"/>
                <a:ext cx="633670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33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65304" y="113401"/>
                <a:ext cx="412174" cy="6508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4" name="Text Box 7"/>
              <p:cNvSpPr txBox="1">
                <a:spLocks noChangeArrowheads="1"/>
              </p:cNvSpPr>
              <p:nvPr/>
            </p:nvSpPr>
            <p:spPr bwMode="auto">
              <a:xfrm>
                <a:off x="180014" y="485775"/>
                <a:ext cx="151951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31" name="Text Box 10"/>
            <p:cNvSpPr txBox="1">
              <a:spLocks noChangeArrowheads="1"/>
            </p:cNvSpPr>
            <p:nvPr/>
          </p:nvSpPr>
          <p:spPr bwMode="auto">
            <a:xfrm>
              <a:off x="-4762" y="8850064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grpSp>
        <p:nvGrpSpPr>
          <p:cNvPr id="6" name="Gruppieren 5"/>
          <p:cNvGrpSpPr/>
          <p:nvPr/>
        </p:nvGrpSpPr>
        <p:grpSpPr>
          <a:xfrm>
            <a:off x="548681" y="3073439"/>
            <a:ext cx="5795843" cy="4378881"/>
            <a:chOff x="548681" y="2471263"/>
            <a:chExt cx="5795843" cy="4378881"/>
          </a:xfrm>
        </p:grpSpPr>
        <p:pic>
          <p:nvPicPr>
            <p:cNvPr id="2" name="Grafik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8681" y="2471263"/>
              <a:ext cx="2800984" cy="2100738"/>
            </a:xfrm>
            <a:prstGeom prst="rect">
              <a:avLst/>
            </a:prstGeom>
          </p:spPr>
        </p:pic>
        <p:pic>
          <p:nvPicPr>
            <p:cNvPr id="3" name="Grafik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8681" y="4749406"/>
              <a:ext cx="2800984" cy="2100738"/>
            </a:xfrm>
            <a:prstGeom prst="rect">
              <a:avLst/>
            </a:prstGeom>
          </p:spPr>
        </p:pic>
        <p:pic>
          <p:nvPicPr>
            <p:cNvPr id="4" name="Grafik 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43540" y="2471263"/>
              <a:ext cx="2800984" cy="2100738"/>
            </a:xfrm>
            <a:prstGeom prst="rect">
              <a:avLst/>
            </a:prstGeom>
          </p:spPr>
        </p:pic>
        <p:pic>
          <p:nvPicPr>
            <p:cNvPr id="5" name="Grafik 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43540" y="4749406"/>
              <a:ext cx="2800984" cy="2100738"/>
            </a:xfrm>
            <a:prstGeom prst="rect">
              <a:avLst/>
            </a:prstGeom>
          </p:spPr>
        </p:pic>
      </p:grpSp>
      <p:sp>
        <p:nvSpPr>
          <p:cNvPr id="38" name="Text Box 46"/>
          <p:cNvSpPr txBox="1">
            <a:spLocks noChangeArrowheads="1"/>
          </p:cNvSpPr>
          <p:nvPr/>
        </p:nvSpPr>
        <p:spPr bwMode="auto">
          <a:xfrm>
            <a:off x="871566" y="7894589"/>
            <a:ext cx="5110865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sz="1000" dirty="0">
                <a:latin typeface="Arial" pitchFamily="34" charset="0"/>
                <a:cs typeface="Arial" pitchFamily="34" charset="0"/>
              </a:rPr>
              <a:t>The </a:t>
            </a:r>
            <a:r>
              <a:rPr lang="de-DE" sz="1000" dirty="0" err="1">
                <a:latin typeface="Arial" pitchFamily="34" charset="0"/>
                <a:cs typeface="Arial" pitchFamily="34" charset="0"/>
              </a:rPr>
              <a:t>experiment</a:t>
            </a:r>
            <a:r>
              <a:rPr lang="de-DE" sz="1000" dirty="0">
                <a:latin typeface="Arial" pitchFamily="34" charset="0"/>
                <a:cs typeface="Arial" pitchFamily="34" charset="0"/>
              </a:rPr>
              <a:t> was </a:t>
            </a:r>
            <a:r>
              <a:rPr lang="de-DE" sz="1000" dirty="0" err="1">
                <a:latin typeface="Arial" pitchFamily="34" charset="0"/>
                <a:cs typeface="Arial" pitchFamily="34" charset="0"/>
              </a:rPr>
              <a:t>performed</a:t>
            </a:r>
            <a:r>
              <a:rPr lang="de-DE" sz="1000" dirty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>
                <a:latin typeface="Arial" pitchFamily="34" charset="0"/>
                <a:cs typeface="Arial" pitchFamily="34" charset="0"/>
              </a:rPr>
              <a:t>by</a:t>
            </a:r>
            <a:r>
              <a:rPr lang="de-DE" sz="1000" dirty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Dr. Paula Bartosz, 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Wroclaw 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Medical University</a:t>
            </a:r>
            <a:br>
              <a:rPr lang="en-US" sz="1000" dirty="0">
                <a:latin typeface="Arial" pitchFamily="34" charset="0"/>
                <a:cs typeface="Arial" pitchFamily="34" charset="0"/>
              </a:rPr>
            </a:br>
            <a:r>
              <a:rPr lang="en-US" sz="1000" dirty="0" err="1">
                <a:latin typeface="Arial" pitchFamily="34" charset="0"/>
                <a:cs typeface="Arial" pitchFamily="34" charset="0"/>
              </a:rPr>
              <a:t>Departmetnt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 of Histology and </a:t>
            </a:r>
            <a:r>
              <a:rPr lang="en-US" sz="1000" dirty="0" err="1" smtClean="0">
                <a:latin typeface="Arial" pitchFamily="34" charset="0"/>
                <a:cs typeface="Arial" pitchFamily="34" charset="0"/>
              </a:rPr>
              <a:t>Embriology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; </a:t>
            </a:r>
            <a:r>
              <a:rPr lang="en-US" sz="1000" dirty="0" err="1" smtClean="0">
                <a:latin typeface="Arial" pitchFamily="34" charset="0"/>
                <a:cs typeface="Arial" pitchFamily="34" charset="0"/>
              </a:rPr>
              <a:t>ul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. </a:t>
            </a:r>
            <a:r>
              <a:rPr lang="en-US" sz="1000" dirty="0" err="1">
                <a:latin typeface="Arial" pitchFamily="34" charset="0"/>
                <a:cs typeface="Arial" pitchFamily="34" charset="0"/>
              </a:rPr>
              <a:t>Chalubinskiego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 6a</a:t>
            </a:r>
            <a:br>
              <a:rPr lang="en-US" sz="1000" dirty="0">
                <a:latin typeface="Arial" pitchFamily="34" charset="0"/>
                <a:cs typeface="Arial" pitchFamily="34" charset="0"/>
              </a:rPr>
            </a:br>
            <a:r>
              <a:rPr lang="en-US" sz="1000" dirty="0">
                <a:latin typeface="Arial" pitchFamily="34" charset="0"/>
                <a:cs typeface="Arial" pitchFamily="34" charset="0"/>
              </a:rPr>
              <a:t>50-368 Wroclaw</a:t>
            </a:r>
            <a:endParaRPr lang="de-DE" sz="1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1009650" y="809625"/>
            <a:ext cx="4941888" cy="7029450"/>
            <a:chOff x="636" y="510"/>
            <a:chExt cx="3113" cy="4428"/>
          </a:xfrm>
        </p:grpSpPr>
        <p:grpSp>
          <p:nvGrpSpPr>
            <p:cNvPr id="3075" name="Group 3"/>
            <p:cNvGrpSpPr>
              <a:grpSpLocks/>
            </p:cNvGrpSpPr>
            <p:nvPr/>
          </p:nvGrpSpPr>
          <p:grpSpPr bwMode="auto">
            <a:xfrm>
              <a:off x="1062" y="1296"/>
              <a:ext cx="2240" cy="3295"/>
              <a:chOff x="1062" y="1107"/>
              <a:chExt cx="2240" cy="3295"/>
            </a:xfrm>
          </p:grpSpPr>
          <p:sp>
            <p:nvSpPr>
              <p:cNvPr id="3076" name="Text Box 4"/>
              <p:cNvSpPr txBox="1">
                <a:spLocks noChangeArrowheads="1"/>
              </p:cNvSpPr>
              <p:nvPr/>
            </p:nvSpPr>
            <p:spPr bwMode="auto">
              <a:xfrm>
                <a:off x="1062" y="1107"/>
                <a:ext cx="1087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de-DE" sz="1200" b="1"/>
                  <a:t>Human Placenta Tissue</a:t>
                </a:r>
              </a:p>
            </p:txBody>
          </p:sp>
          <p:grpSp>
            <p:nvGrpSpPr>
              <p:cNvPr id="3077" name="Group 5"/>
              <p:cNvGrpSpPr>
                <a:grpSpLocks/>
              </p:cNvGrpSpPr>
              <p:nvPr/>
            </p:nvGrpSpPr>
            <p:grpSpPr bwMode="auto">
              <a:xfrm>
                <a:off x="1104" y="1248"/>
                <a:ext cx="2198" cy="3154"/>
                <a:chOff x="1104" y="1248"/>
                <a:chExt cx="2198" cy="3154"/>
              </a:xfrm>
            </p:grpSpPr>
            <p:grpSp>
              <p:nvGrpSpPr>
                <p:cNvPr id="3078" name="Group 6"/>
                <p:cNvGrpSpPr>
                  <a:grpSpLocks/>
                </p:cNvGrpSpPr>
                <p:nvPr/>
              </p:nvGrpSpPr>
              <p:grpSpPr bwMode="auto">
                <a:xfrm>
                  <a:off x="1104" y="1248"/>
                  <a:ext cx="2160" cy="3147"/>
                  <a:chOff x="576" y="981"/>
                  <a:chExt cx="2160" cy="3147"/>
                </a:xfrm>
              </p:grpSpPr>
              <p:grpSp>
                <p:nvGrpSpPr>
                  <p:cNvPr id="3079" name="Group 7"/>
                  <p:cNvGrpSpPr>
                    <a:grpSpLocks/>
                  </p:cNvGrpSpPr>
                  <p:nvPr/>
                </p:nvGrpSpPr>
                <p:grpSpPr bwMode="auto">
                  <a:xfrm>
                    <a:off x="579" y="981"/>
                    <a:ext cx="2157" cy="1515"/>
                    <a:chOff x="567" y="945"/>
                    <a:chExt cx="1401" cy="1056"/>
                  </a:xfrm>
                </p:grpSpPr>
                <p:sp>
                  <p:nvSpPr>
                    <p:cNvPr id="3080" name="Rectangle 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7" y="945"/>
                      <a:ext cx="1401" cy="1056"/>
                    </a:xfrm>
                    <a:prstGeom prst="rect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de-DE"/>
                    </a:p>
                  </p:txBody>
                </p:sp>
                <p:pic>
                  <p:nvPicPr>
                    <p:cNvPr id="3081" name="Picture 9" descr="C:\Dokumente und Einstellungen\allgemein\Desktop\Insektenzellen\PlGF 342-3B10 Wilting Control.bmp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576" y="952"/>
                      <a:ext cx="1392" cy="1044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</p:grpSp>
              <p:grpSp>
                <p:nvGrpSpPr>
                  <p:cNvPr id="3082" name="Group 10"/>
                  <p:cNvGrpSpPr>
                    <a:grpSpLocks/>
                  </p:cNvGrpSpPr>
                  <p:nvPr/>
                </p:nvGrpSpPr>
                <p:grpSpPr bwMode="auto">
                  <a:xfrm>
                    <a:off x="576" y="2544"/>
                    <a:ext cx="2160" cy="1584"/>
                    <a:chOff x="576" y="2544"/>
                    <a:chExt cx="1392" cy="1056"/>
                  </a:xfrm>
                </p:grpSpPr>
                <p:sp>
                  <p:nvSpPr>
                    <p:cNvPr id="3083" name="Rectangle 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76" y="2544"/>
                      <a:ext cx="1392" cy="1056"/>
                    </a:xfrm>
                    <a:prstGeom prst="rect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de-DE"/>
                    </a:p>
                  </p:txBody>
                </p:sp>
                <p:pic>
                  <p:nvPicPr>
                    <p:cNvPr id="3084" name="Picture 12" descr="C:\Dokumente und Einstellungen\allgemein\Desktop\Insektenzellen\PlGF 342-3B10 Wilting.bmp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584" y="2552"/>
                      <a:ext cx="1384" cy="1039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</p:grpSp>
            </p:grpSp>
            <p:sp>
              <p:nvSpPr>
                <p:cNvPr id="3085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2334" y="4248"/>
                  <a:ext cx="968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de-DE" sz="1000" b="1">
                      <a:solidFill>
                        <a:schemeClr val="bg1"/>
                      </a:solidFill>
                    </a:rPr>
                    <a:t>Anti-human PlGF #3B10</a:t>
                  </a:r>
                </a:p>
              </p:txBody>
            </p:sp>
            <p:sp>
              <p:nvSpPr>
                <p:cNvPr id="3086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2911" y="2616"/>
                  <a:ext cx="383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de-DE" sz="1000" b="1">
                      <a:solidFill>
                        <a:schemeClr val="bg1"/>
                      </a:solidFill>
                    </a:rPr>
                    <a:t>Control</a:t>
                  </a:r>
                </a:p>
              </p:txBody>
            </p:sp>
          </p:grpSp>
        </p:grpSp>
        <p:sp>
          <p:nvSpPr>
            <p:cNvPr id="3087" name="Text Box 15"/>
            <p:cNvSpPr txBox="1">
              <a:spLocks noChangeArrowheads="1"/>
            </p:cNvSpPr>
            <p:nvPr/>
          </p:nvSpPr>
          <p:spPr bwMode="auto">
            <a:xfrm>
              <a:off x="636" y="510"/>
              <a:ext cx="3113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de-DE" sz="2000">
                  <a:latin typeface="Arial" charset="0"/>
                </a:rPr>
                <a:t>IHC with cryo-sections using RELIATech‘s</a:t>
              </a:r>
            </a:p>
            <a:p>
              <a:pPr algn="ctr"/>
              <a:r>
                <a:rPr lang="de-DE" sz="2000">
                  <a:latin typeface="Arial" charset="0"/>
                </a:rPr>
                <a:t>monoclonal anti-human PlGF antibody</a:t>
              </a:r>
            </a:p>
            <a:p>
              <a:pPr algn="ctr"/>
              <a:r>
                <a:rPr lang="de-DE" sz="2000" b="1">
                  <a:latin typeface="Arial" charset="0"/>
                </a:rPr>
                <a:t>clone #342/3B10</a:t>
              </a:r>
            </a:p>
          </p:txBody>
        </p:sp>
        <p:sp>
          <p:nvSpPr>
            <p:cNvPr id="3088" name="Text Box 16"/>
            <p:cNvSpPr txBox="1">
              <a:spLocks noChangeArrowheads="1"/>
            </p:cNvSpPr>
            <p:nvPr/>
          </p:nvSpPr>
          <p:spPr bwMode="auto">
            <a:xfrm>
              <a:off x="702" y="4688"/>
              <a:ext cx="299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de-DE" sz="1000">
                  <a:latin typeface="Arial" charset="0"/>
                </a:rPr>
                <a:t>The experiment was performed by PD. Dr. Jörg Wilting, Pädiatrie I, Zentrum für Kinderheilkunde und Jugendmedizin in Göttingen, Germany.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</Words>
  <Application>Microsoft Office PowerPoint</Application>
  <PresentationFormat>Bildschirmpräsentation (4:3)</PresentationFormat>
  <Paragraphs>17</Paragraphs>
  <Slides>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3" baseType="lpstr">
      <vt:lpstr>Standarddesign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PC-TE</dc:creator>
  <cp:lastModifiedBy>Bernhard</cp:lastModifiedBy>
  <cp:revision>9</cp:revision>
  <dcterms:created xsi:type="dcterms:W3CDTF">2008-06-02T12:55:34Z</dcterms:created>
  <dcterms:modified xsi:type="dcterms:W3CDTF">2015-03-24T12:11:34Z</dcterms:modified>
</cp:coreProperties>
</file>